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sldIdLst>
    <p:sldId id="262" r:id="rId2"/>
    <p:sldId id="263" r:id="rId3"/>
    <p:sldId id="264" r:id="rId4"/>
    <p:sldId id="265" r:id="rId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992" y="79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971550" y="4267200"/>
            <a:ext cx="4800600" cy="21336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47199" y="1932405"/>
            <a:ext cx="6766153" cy="203646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7199" y="1862294"/>
            <a:ext cx="6766153" cy="160773"/>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47199" y="3968865"/>
            <a:ext cx="6766153" cy="1473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342900" y="2007908"/>
            <a:ext cx="6172200" cy="1960033"/>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9"/>
            <a:ext cx="150876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85800" y="366188"/>
            <a:ext cx="417195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85800" y="1930400"/>
            <a:ext cx="582930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41735" y="1270001"/>
            <a:ext cx="5829300" cy="1816100"/>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41735" y="3397251"/>
            <a:ext cx="5829300" cy="1784349"/>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a:xfrm>
            <a:off x="600075" y="8229600"/>
            <a:ext cx="3000375" cy="609600"/>
          </a:xfrm>
        </p:spPr>
        <p:txBody>
          <a:bodyPr/>
          <a:lstStyle/>
          <a:p>
            <a:endParaRPr lang="en-US"/>
          </a:p>
        </p:txBody>
      </p:sp>
      <p:sp>
        <p:nvSpPr>
          <p:cNvPr id="7" name="Rectangle 6"/>
          <p:cNvSpPr/>
          <p:nvPr/>
        </p:nvSpPr>
        <p:spPr>
          <a:xfrm flipV="1">
            <a:off x="52060" y="3169107"/>
            <a:ext cx="6760136"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51860" y="3121967"/>
            <a:ext cx="6760336"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1230" y="3291840"/>
            <a:ext cx="6760966" cy="6096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685800"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700463"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364067"/>
            <a:ext cx="5829300" cy="1524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71475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68580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371475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6858000" cy="9144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685800" y="364067"/>
            <a:ext cx="5829300" cy="1524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2133600"/>
            <a:ext cx="1428750" cy="59944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228850" y="2133600"/>
            <a:ext cx="4286250" cy="59944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6534067"/>
            <a:ext cx="5486400" cy="696384"/>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85800" y="7261100"/>
            <a:ext cx="5486400" cy="9144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a:xfrm>
            <a:off x="685800" y="8229600"/>
            <a:ext cx="2914650" cy="609600"/>
          </a:xfrm>
        </p:spPr>
        <p:txBody>
          <a:bodyPr/>
          <a:lstStyle/>
          <a:p>
            <a:endParaRPr lang="en-US"/>
          </a:p>
        </p:txBody>
      </p:sp>
      <p:sp>
        <p:nvSpPr>
          <p:cNvPr id="7" name="Slide Number Placeholder 6"/>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
        <p:nvSpPr>
          <p:cNvPr id="11" name="Rectangle 10"/>
          <p:cNvSpPr/>
          <p:nvPr/>
        </p:nvSpPr>
        <p:spPr>
          <a:xfrm flipV="1">
            <a:off x="51230" y="6244740"/>
            <a:ext cx="6755130"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51382" y="6200633"/>
            <a:ext cx="6754979"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51383" y="6364299"/>
            <a:ext cx="6754978" cy="650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51231" y="88901"/>
            <a:ext cx="6751405" cy="6108700"/>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685800" y="366184"/>
            <a:ext cx="5829300" cy="1524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85800" y="1930400"/>
            <a:ext cx="5829300" cy="6096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629150" y="8255000"/>
            <a:ext cx="1857375" cy="63500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3/13/2020</a:t>
            </a:fld>
            <a:endParaRPr lang="en-US"/>
          </a:p>
        </p:txBody>
      </p:sp>
      <p:sp>
        <p:nvSpPr>
          <p:cNvPr id="3" name="Footer Placeholder 2"/>
          <p:cNvSpPr>
            <a:spLocks noGrp="1"/>
          </p:cNvSpPr>
          <p:nvPr>
            <p:ph type="ftr" sz="quarter" idx="3"/>
          </p:nvPr>
        </p:nvSpPr>
        <p:spPr>
          <a:xfrm>
            <a:off x="685800" y="8229600"/>
            <a:ext cx="2971800" cy="6096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09728" y="8280400"/>
            <a:ext cx="342900" cy="6096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hyperlink" Target="mailto:sidhipharmaequipments@gmail.com" TargetMode="External"/><Relationship Id="rId4" Type="http://schemas.openxmlformats.org/officeDocument/2006/relationships/hyperlink" Target="mailto:sales@sidhipharmaequiment.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Manual Operation 6"/>
          <p:cNvSpPr/>
          <p:nvPr/>
        </p:nvSpPr>
        <p:spPr>
          <a:xfrm rot="16200000">
            <a:off x="571501" y="38100"/>
            <a:ext cx="5715000" cy="6553200"/>
          </a:xfrm>
          <a:prstGeom prst="flowChartManualOperation">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dirty="0"/>
          </a:p>
        </p:txBody>
      </p:sp>
      <p:sp>
        <p:nvSpPr>
          <p:cNvPr id="11" name="TextBox 10"/>
          <p:cNvSpPr txBox="1"/>
          <p:nvPr/>
        </p:nvSpPr>
        <p:spPr>
          <a:xfrm>
            <a:off x="990600" y="1472625"/>
            <a:ext cx="5105400" cy="584775"/>
          </a:xfrm>
          <a:prstGeom prst="rect">
            <a:avLst/>
          </a:prstGeom>
          <a:noFill/>
        </p:spPr>
        <p:txBody>
          <a:bodyPr wrap="square" rtlCol="0">
            <a:spAutoFit/>
          </a:bodyPr>
          <a:lstStyle/>
          <a:p>
            <a:pPr algn="ctr"/>
            <a:r>
              <a:rPr lang="en-US" sz="3200" b="1" dirty="0" smtClean="0">
                <a:solidFill>
                  <a:schemeClr val="bg1"/>
                </a:solidFill>
              </a:rPr>
              <a:t>PLOUGH SHEAR MIXER</a:t>
            </a:r>
            <a:endParaRPr lang="en-US" sz="3200" b="1" dirty="0">
              <a:solidFill>
                <a:schemeClr val="bg1"/>
              </a:solidFill>
            </a:endParaRPr>
          </a:p>
        </p:txBody>
      </p:sp>
      <p:pic>
        <p:nvPicPr>
          <p:cNvPr id="8" name="Picture 2"/>
          <p:cNvPicPr>
            <a:picLocks noChangeAspect="1" noChangeArrowheads="1"/>
          </p:cNvPicPr>
          <p:nvPr/>
        </p:nvPicPr>
        <p:blipFill>
          <a:blip r:embed="rId2"/>
          <a:srcRect/>
          <a:stretch>
            <a:fillRect/>
          </a:stretch>
        </p:blipFill>
        <p:spPr bwMode="auto">
          <a:xfrm>
            <a:off x="4732865" y="304800"/>
            <a:ext cx="1820335" cy="762000"/>
          </a:xfrm>
          <a:prstGeom prst="rect">
            <a:avLst/>
          </a:prstGeom>
          <a:noFill/>
          <a:ln w="9525">
            <a:noFill/>
            <a:miter lim="800000"/>
            <a:headEnd/>
            <a:tailEnd/>
          </a:ln>
          <a:effectLst/>
        </p:spPr>
      </p:pic>
      <p:pic>
        <p:nvPicPr>
          <p:cNvPr id="10" name="Picture 3"/>
          <p:cNvPicPr>
            <a:picLocks noChangeAspect="1" noChangeArrowheads="1"/>
          </p:cNvPicPr>
          <p:nvPr/>
        </p:nvPicPr>
        <p:blipFill>
          <a:blip r:embed="rId3"/>
          <a:srcRect/>
          <a:stretch>
            <a:fillRect/>
          </a:stretch>
        </p:blipFill>
        <p:spPr bwMode="auto">
          <a:xfrm>
            <a:off x="1077383" y="6781800"/>
            <a:ext cx="4637617" cy="533400"/>
          </a:xfrm>
          <a:prstGeom prst="rect">
            <a:avLst/>
          </a:prstGeom>
          <a:noFill/>
          <a:ln w="9525">
            <a:noFill/>
            <a:miter lim="800000"/>
            <a:headEnd/>
            <a:tailEnd/>
          </a:ln>
          <a:effectLst/>
        </p:spPr>
      </p:pic>
      <p:sp>
        <p:nvSpPr>
          <p:cNvPr id="13" name="TextBox 12"/>
          <p:cNvSpPr txBox="1"/>
          <p:nvPr/>
        </p:nvSpPr>
        <p:spPr>
          <a:xfrm>
            <a:off x="381000" y="7239000"/>
            <a:ext cx="6019800" cy="1477328"/>
          </a:xfrm>
          <a:prstGeom prst="rect">
            <a:avLst/>
          </a:prstGeom>
          <a:noFill/>
          <a:ln>
            <a:noFill/>
          </a:ln>
        </p:spPr>
        <p:txBody>
          <a:bodyPr wrap="square" rtlCol="0">
            <a:spAutoFit/>
          </a:bodyPr>
          <a:lstStyle/>
          <a:p>
            <a:pPr algn="ctr"/>
            <a:r>
              <a:rPr lang="en-US" sz="1600" b="1" dirty="0" smtClean="0">
                <a:solidFill>
                  <a:srgbClr val="000099"/>
                </a:solidFill>
              </a:rPr>
              <a:t>Mfg.&amp; Exp. Of Plants &amp; Machineries for Pharmaceuticals,</a:t>
            </a:r>
          </a:p>
          <a:p>
            <a:pPr algn="ctr"/>
            <a:r>
              <a:rPr lang="en-US" sz="1600" b="1" dirty="0" smtClean="0">
                <a:solidFill>
                  <a:srgbClr val="000099"/>
                </a:solidFill>
              </a:rPr>
              <a:t>Cosmetics, Chemicals food &amp; Beverage Industries </a:t>
            </a:r>
          </a:p>
          <a:p>
            <a:pPr algn="ctr"/>
            <a:r>
              <a:rPr lang="en-US" sz="1600" b="1" dirty="0" smtClean="0">
                <a:solidFill>
                  <a:srgbClr val="000099"/>
                </a:solidFill>
              </a:rPr>
              <a:t>Plot No.  1601/1,3</a:t>
            </a:r>
            <a:r>
              <a:rPr lang="en-US" sz="1600" b="1" baseline="30000" dirty="0" smtClean="0">
                <a:solidFill>
                  <a:srgbClr val="000099"/>
                </a:solidFill>
              </a:rPr>
              <a:t>rd</a:t>
            </a:r>
            <a:r>
              <a:rPr lang="en-US" sz="1600" b="1" dirty="0" smtClean="0">
                <a:solidFill>
                  <a:srgbClr val="000099"/>
                </a:solidFill>
              </a:rPr>
              <a:t> Phase G.I.D.C., Vapi-396195. (Gujarat)</a:t>
            </a:r>
          </a:p>
          <a:p>
            <a:pPr algn="ctr"/>
            <a:r>
              <a:rPr lang="en-US" sz="1200" b="1" dirty="0" smtClean="0">
                <a:solidFill>
                  <a:srgbClr val="000099"/>
                </a:solidFill>
              </a:rPr>
              <a:t>Email:</a:t>
            </a:r>
            <a:r>
              <a:rPr lang="en-US" sz="1200" b="1" dirty="0" smtClean="0">
                <a:solidFill>
                  <a:srgbClr val="000099"/>
                </a:solidFill>
                <a:hlinkClick r:id="rId4"/>
              </a:rPr>
              <a:t>sales@sidhipharmaequiment.com</a:t>
            </a:r>
            <a:r>
              <a:rPr lang="en-US" sz="1200" b="1" dirty="0" smtClean="0">
                <a:solidFill>
                  <a:srgbClr val="000099"/>
                </a:solidFill>
              </a:rPr>
              <a:t>:</a:t>
            </a:r>
            <a:r>
              <a:rPr lang="en-US" sz="1200" b="1" dirty="0" smtClean="0">
                <a:solidFill>
                  <a:srgbClr val="000099"/>
                </a:solidFill>
                <a:hlinkClick r:id="rId5"/>
              </a:rPr>
              <a:t>sidhipharmaequipments@gmail.com</a:t>
            </a:r>
            <a:r>
              <a:rPr lang="en-US" sz="1200" b="1" dirty="0" smtClean="0">
                <a:solidFill>
                  <a:srgbClr val="000099"/>
                </a:solidFill>
              </a:rPr>
              <a:t>: </a:t>
            </a:r>
          </a:p>
          <a:p>
            <a:pPr algn="ctr"/>
            <a:r>
              <a:rPr lang="en-US" sz="1200" b="1" dirty="0" smtClean="0">
                <a:solidFill>
                  <a:srgbClr val="000099"/>
                </a:solidFill>
              </a:rPr>
              <a:t>Contact Person : Mr. </a:t>
            </a:r>
            <a:r>
              <a:rPr lang="en-US" sz="1200" b="1" dirty="0" err="1" smtClean="0">
                <a:solidFill>
                  <a:srgbClr val="000099"/>
                </a:solidFill>
              </a:rPr>
              <a:t>Pravin</a:t>
            </a:r>
            <a:r>
              <a:rPr lang="en-US" sz="1200" b="1" dirty="0" smtClean="0">
                <a:solidFill>
                  <a:srgbClr val="000099"/>
                </a:solidFill>
              </a:rPr>
              <a:t>  </a:t>
            </a:r>
            <a:r>
              <a:rPr lang="en-US" sz="1200" b="1" dirty="0" err="1" smtClean="0">
                <a:solidFill>
                  <a:srgbClr val="000099"/>
                </a:solidFill>
              </a:rPr>
              <a:t>Panchal</a:t>
            </a:r>
            <a:r>
              <a:rPr lang="en-US" sz="1200" b="1" dirty="0" smtClean="0">
                <a:solidFill>
                  <a:srgbClr val="000099"/>
                </a:solidFill>
              </a:rPr>
              <a:t>   (9924893790) Mr. </a:t>
            </a:r>
            <a:r>
              <a:rPr lang="en-US" sz="1200" b="1" dirty="0" err="1" smtClean="0">
                <a:solidFill>
                  <a:srgbClr val="000099"/>
                </a:solidFill>
              </a:rPr>
              <a:t>Kiran</a:t>
            </a:r>
            <a:r>
              <a:rPr lang="en-US" sz="1200" b="1" dirty="0" smtClean="0">
                <a:solidFill>
                  <a:srgbClr val="000099"/>
                </a:solidFill>
              </a:rPr>
              <a:t>  </a:t>
            </a:r>
            <a:r>
              <a:rPr lang="en-US" sz="1200" b="1" dirty="0" err="1" smtClean="0">
                <a:solidFill>
                  <a:srgbClr val="000099"/>
                </a:solidFill>
              </a:rPr>
              <a:t>Gophane</a:t>
            </a:r>
            <a:r>
              <a:rPr lang="en-US" sz="1200" b="1" dirty="0" smtClean="0">
                <a:solidFill>
                  <a:srgbClr val="000099"/>
                </a:solidFill>
              </a:rPr>
              <a:t>  (9545868896) </a:t>
            </a:r>
          </a:p>
          <a:p>
            <a:pPr algn="ctr"/>
            <a:r>
              <a:rPr lang="en-US" sz="1600" b="1" dirty="0" smtClean="0">
                <a:solidFill>
                  <a:srgbClr val="000099"/>
                </a:solidFill>
              </a:rPr>
              <a:t>Website: www.sidhipharmaequipment.com</a:t>
            </a:r>
          </a:p>
        </p:txBody>
      </p:sp>
      <p:pic>
        <p:nvPicPr>
          <p:cNvPr id="12" name="Picture 2"/>
          <p:cNvPicPr>
            <a:picLocks noChangeAspect="1" noChangeArrowheads="1"/>
          </p:cNvPicPr>
          <p:nvPr/>
        </p:nvPicPr>
        <p:blipFill>
          <a:blip r:embed="rId6"/>
          <a:srcRect/>
          <a:stretch>
            <a:fillRect/>
          </a:stretch>
        </p:blipFill>
        <p:spPr bwMode="auto">
          <a:xfrm>
            <a:off x="1524000" y="2247090"/>
            <a:ext cx="3657600" cy="27626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81000" y="609600"/>
            <a:ext cx="6248400" cy="54864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pPr>
            <a:r>
              <a:rPr lang="en-US" b="1" dirty="0" smtClean="0"/>
              <a:t>Plough Shear Mixer </a:t>
            </a:r>
            <a:r>
              <a:rPr lang="en-US" dirty="0" smtClean="0"/>
              <a:t>(also named ploughshare mixer, plow mixer, plough mixer) consists of a cylindrical drum containing plough shaped mixing elements that are mounted on a horizontal shaft. It creates a mechanical fluidized bed mixing action. The mixing tools project and hurl material away from the wall into free space in a crisscross direction, and inversely back again. The plow separates and lifts the product into three-dimensional motion, while the number and arrangement of the tools insure agitation back and forth along the length of the vessel. When required, the mix action is assisted by high speed chopper devices–independent high-speed motors with customized blades for adding shear to the product mix</a:t>
            </a:r>
            <a:endParaRPr lang="en-US" dirty="0"/>
          </a:p>
        </p:txBody>
      </p:sp>
      <p:sp>
        <p:nvSpPr>
          <p:cNvPr id="7" name="TextBox 6"/>
          <p:cNvSpPr txBox="1"/>
          <p:nvPr/>
        </p:nvSpPr>
        <p:spPr>
          <a:xfrm>
            <a:off x="228600" y="304800"/>
            <a:ext cx="2514600" cy="369332"/>
          </a:xfrm>
          <a:prstGeom prst="rect">
            <a:avLst/>
          </a:prstGeom>
          <a:noFill/>
        </p:spPr>
        <p:txBody>
          <a:bodyPr wrap="square" rtlCol="0">
            <a:spAutoFit/>
          </a:bodyPr>
          <a:lstStyle/>
          <a:p>
            <a:r>
              <a:rPr lang="en-US" b="1" u="sng" dirty="0" smtClean="0"/>
              <a:t>Plough Shear Mixer : </a:t>
            </a:r>
            <a:endParaRPr lang="en-US" b="1" u="sng" dirty="0"/>
          </a:p>
        </p:txBody>
      </p:sp>
      <p:pic>
        <p:nvPicPr>
          <p:cNvPr id="9"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pic>
        <p:nvPicPr>
          <p:cNvPr id="10" name="Picture 2"/>
          <p:cNvPicPr>
            <a:picLocks noChangeAspect="1" noChangeArrowheads="1"/>
          </p:cNvPicPr>
          <p:nvPr/>
        </p:nvPicPr>
        <p:blipFill>
          <a:blip r:embed="rId3"/>
          <a:srcRect/>
          <a:stretch>
            <a:fillRect/>
          </a:stretch>
        </p:blipFill>
        <p:spPr bwMode="auto">
          <a:xfrm>
            <a:off x="838200" y="6477000"/>
            <a:ext cx="5400675" cy="2438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6780200"/>
            <a:ext cx="6324600" cy="2135200"/>
          </a:xfrm>
          <a:prstGeom prst="rect">
            <a:avLst/>
          </a:prstGeom>
          <a:noFill/>
        </p:spPr>
        <p:txBody>
          <a:bodyPr wrap="square" rtlCol="0">
            <a:spAutoFit/>
          </a:bodyPr>
          <a:lstStyle/>
          <a:p>
            <a:pPr>
              <a:lnSpc>
                <a:spcPct val="150000"/>
              </a:lnSpc>
              <a:buFont typeface="Wingdings" pitchFamily="2" charset="2"/>
              <a:buChar char="Ø"/>
            </a:pPr>
            <a:r>
              <a:rPr lang="en-US" b="1" dirty="0" smtClean="0"/>
              <a:t> </a:t>
            </a:r>
            <a:r>
              <a:rPr lang="en-US" dirty="0" smtClean="0"/>
              <a:t>High Speed and Homogenous Mixing</a:t>
            </a:r>
          </a:p>
          <a:p>
            <a:pPr>
              <a:lnSpc>
                <a:spcPct val="150000"/>
              </a:lnSpc>
              <a:buFont typeface="Wingdings" pitchFamily="2" charset="2"/>
              <a:buChar char="Ø"/>
            </a:pPr>
            <a:r>
              <a:rPr lang="en-US" dirty="0" smtClean="0"/>
              <a:t>Wide Range of Applications</a:t>
            </a:r>
          </a:p>
          <a:p>
            <a:pPr>
              <a:lnSpc>
                <a:spcPct val="150000"/>
              </a:lnSpc>
              <a:buFont typeface="Wingdings" pitchFamily="2" charset="2"/>
              <a:buChar char="Ø"/>
            </a:pPr>
            <a:r>
              <a:rPr lang="en-US" dirty="0" smtClean="0"/>
              <a:t>Short Mixing Time</a:t>
            </a:r>
          </a:p>
          <a:p>
            <a:pPr>
              <a:lnSpc>
                <a:spcPct val="150000"/>
              </a:lnSpc>
              <a:buFont typeface="Wingdings" pitchFamily="2" charset="2"/>
              <a:buChar char="Ø"/>
            </a:pPr>
            <a:r>
              <a:rPr lang="en-US" dirty="0" smtClean="0"/>
              <a:t>Easy to Clean</a:t>
            </a:r>
          </a:p>
          <a:p>
            <a:pPr>
              <a:lnSpc>
                <a:spcPct val="150000"/>
              </a:lnSpc>
              <a:buFont typeface="Wingdings" pitchFamily="2" charset="2"/>
              <a:buChar char="Ø"/>
            </a:pPr>
            <a:r>
              <a:rPr lang="en-US" dirty="0" smtClean="0"/>
              <a:t>Avoid Agglomeration</a:t>
            </a:r>
          </a:p>
        </p:txBody>
      </p:sp>
      <p:pic>
        <p:nvPicPr>
          <p:cNvPr id="10"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sp>
        <p:nvSpPr>
          <p:cNvPr id="11" name="TextBox 10"/>
          <p:cNvSpPr txBox="1"/>
          <p:nvPr/>
        </p:nvSpPr>
        <p:spPr>
          <a:xfrm>
            <a:off x="304800" y="6477000"/>
            <a:ext cx="3581400" cy="400110"/>
          </a:xfrm>
          <a:prstGeom prst="rect">
            <a:avLst/>
          </a:prstGeom>
          <a:noFill/>
        </p:spPr>
        <p:txBody>
          <a:bodyPr wrap="square" rtlCol="0">
            <a:spAutoFit/>
          </a:bodyPr>
          <a:lstStyle/>
          <a:p>
            <a:r>
              <a:rPr lang="en-US" sz="2000" b="1" u="sng" dirty="0" smtClean="0"/>
              <a:t>Advantageous\ Benefits  : </a:t>
            </a:r>
            <a:endParaRPr lang="en-US" sz="2000" b="1" u="sng" dirty="0"/>
          </a:p>
        </p:txBody>
      </p:sp>
      <p:sp>
        <p:nvSpPr>
          <p:cNvPr id="13" name="TextBox 12"/>
          <p:cNvSpPr txBox="1"/>
          <p:nvPr/>
        </p:nvSpPr>
        <p:spPr>
          <a:xfrm>
            <a:off x="228600" y="304800"/>
            <a:ext cx="1905000" cy="400110"/>
          </a:xfrm>
          <a:prstGeom prst="rect">
            <a:avLst/>
          </a:prstGeom>
          <a:noFill/>
        </p:spPr>
        <p:txBody>
          <a:bodyPr wrap="square" rtlCol="0">
            <a:spAutoFit/>
          </a:bodyPr>
          <a:lstStyle/>
          <a:p>
            <a:r>
              <a:rPr lang="en-US" sz="2000" b="1" dirty="0" smtClean="0"/>
              <a:t>Silent </a:t>
            </a:r>
            <a:r>
              <a:rPr lang="en-US" sz="2000" b="1" u="sng" dirty="0" smtClean="0"/>
              <a:t>Features</a:t>
            </a:r>
            <a:r>
              <a:rPr lang="en-US" sz="2000" b="1" dirty="0" smtClean="0"/>
              <a:t> : </a:t>
            </a:r>
            <a:endParaRPr lang="en-US" sz="2000" b="1" dirty="0"/>
          </a:p>
        </p:txBody>
      </p:sp>
      <p:sp>
        <p:nvSpPr>
          <p:cNvPr id="7" name="Rectangle 6"/>
          <p:cNvSpPr/>
          <p:nvPr/>
        </p:nvSpPr>
        <p:spPr>
          <a:xfrm>
            <a:off x="152400" y="685800"/>
            <a:ext cx="6553200" cy="53340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buFont typeface="Wingdings" pitchFamily="2" charset="2"/>
              <a:buChar char="Ø"/>
            </a:pPr>
            <a:r>
              <a:rPr lang="en-US" dirty="0" smtClean="0"/>
              <a:t> Petal type chopper, knife type chopper</a:t>
            </a:r>
          </a:p>
          <a:p>
            <a:pPr>
              <a:lnSpc>
                <a:spcPct val="150000"/>
              </a:lnSpc>
              <a:buFont typeface="Wingdings" pitchFamily="2" charset="2"/>
              <a:buChar char="Ø"/>
            </a:pPr>
            <a:r>
              <a:rPr lang="en-US" dirty="0" smtClean="0"/>
              <a:t>Vacuum/Pressure inside mixer</a:t>
            </a:r>
          </a:p>
          <a:p>
            <a:pPr>
              <a:lnSpc>
                <a:spcPct val="150000"/>
              </a:lnSpc>
              <a:buFont typeface="Wingdings" pitchFamily="2" charset="2"/>
              <a:buChar char="Ø"/>
            </a:pPr>
            <a:r>
              <a:rPr lang="en-US" dirty="0" smtClean="0"/>
              <a:t>Heating/Cooling Jacket for mixer</a:t>
            </a:r>
          </a:p>
          <a:p>
            <a:pPr>
              <a:lnSpc>
                <a:spcPct val="150000"/>
              </a:lnSpc>
              <a:buFont typeface="Wingdings" pitchFamily="2" charset="2"/>
              <a:buChar char="Ø"/>
            </a:pPr>
            <a:r>
              <a:rPr lang="en-US" dirty="0" smtClean="0"/>
              <a:t>Spraying Nozzle for liquid</a:t>
            </a:r>
          </a:p>
          <a:p>
            <a:pPr>
              <a:lnSpc>
                <a:spcPct val="150000"/>
              </a:lnSpc>
              <a:buFont typeface="Wingdings" pitchFamily="2" charset="2"/>
              <a:buChar char="Ø"/>
            </a:pPr>
            <a:r>
              <a:rPr lang="en-US" dirty="0" smtClean="0"/>
              <a:t>Various Outlet Valve depend on customer’s process requirement</a:t>
            </a:r>
          </a:p>
          <a:p>
            <a:pPr>
              <a:lnSpc>
                <a:spcPct val="150000"/>
              </a:lnSpc>
              <a:buFont typeface="Wingdings" pitchFamily="2" charset="2"/>
              <a:buChar char="Ø"/>
            </a:pPr>
            <a:r>
              <a:rPr lang="en-US" dirty="0" smtClean="0"/>
              <a:t>Heavy-duty drive unit</a:t>
            </a:r>
          </a:p>
          <a:p>
            <a:pPr>
              <a:lnSpc>
                <a:spcPct val="150000"/>
              </a:lnSpc>
              <a:buFont typeface="Wingdings" pitchFamily="2" charset="2"/>
              <a:buChar char="Ø"/>
            </a:pPr>
            <a:r>
              <a:rPr lang="en-US" dirty="0" smtClean="0"/>
              <a:t>Explosion-proof for electricity</a:t>
            </a:r>
          </a:p>
          <a:p>
            <a:pPr>
              <a:lnSpc>
                <a:spcPct val="150000"/>
              </a:lnSpc>
              <a:buFont typeface="Wingdings" pitchFamily="2" charset="2"/>
              <a:buChar char="Ø"/>
            </a:pPr>
            <a:r>
              <a:rPr lang="en-US" dirty="0" smtClean="0"/>
              <a:t>Electrical Control Panel system</a:t>
            </a:r>
          </a:p>
          <a:p>
            <a:pPr>
              <a:lnSpc>
                <a:spcPct val="150000"/>
              </a:lnSpc>
              <a:buFont typeface="Wingdings" pitchFamily="2" charset="2"/>
              <a:buChar char="Ø"/>
            </a:pPr>
            <a:r>
              <a:rPr lang="en-US" dirty="0" smtClean="0"/>
              <a:t>GMP manufacturing</a:t>
            </a:r>
          </a:p>
          <a:p>
            <a:pPr>
              <a:lnSpc>
                <a:spcPct val="150000"/>
              </a:lnSpc>
              <a:buFont typeface="Wingdings" pitchFamily="2" charset="2"/>
              <a:buChar char="Ø"/>
            </a:pPr>
            <a:r>
              <a:rPr lang="en-US" dirty="0" smtClean="0"/>
              <a:t>Teflon Coating for material contact part</a:t>
            </a:r>
          </a:p>
          <a:p>
            <a:pPr>
              <a:lnSpc>
                <a:spcPct val="150000"/>
              </a:lnSpc>
              <a:buFont typeface="Wingdings" pitchFamily="2" charset="2"/>
              <a:buChar char="Ø"/>
            </a:pPr>
            <a:r>
              <a:rPr lang="en-US" dirty="0" smtClean="0"/>
              <a:t>Abrasion resistance treatment</a:t>
            </a:r>
          </a:p>
          <a:p>
            <a:pPr>
              <a:lnSpc>
                <a:spcPct val="150000"/>
              </a:lnSpc>
              <a:buFont typeface="Wingdings" pitchFamily="2" charset="2"/>
              <a:buChar char="Ø"/>
            </a:pPr>
            <a:r>
              <a:rPr lang="en-US" dirty="0" smtClean="0"/>
              <a:t>Other Special Customize Design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81000" y="6781800"/>
            <a:ext cx="2286000" cy="20574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buFont typeface="Wingdings" pitchFamily="2" charset="2"/>
              <a:buChar char="Ø"/>
            </a:pPr>
            <a:r>
              <a:rPr lang="en-US" dirty="0" smtClean="0">
                <a:solidFill>
                  <a:schemeClr val="dk1"/>
                </a:solidFill>
              </a:rPr>
              <a:t>Pharmaceutical</a:t>
            </a:r>
          </a:p>
          <a:p>
            <a:pPr>
              <a:lnSpc>
                <a:spcPct val="150000"/>
              </a:lnSpc>
              <a:buFont typeface="Wingdings" pitchFamily="2" charset="2"/>
              <a:buChar char="Ø"/>
            </a:pPr>
            <a:r>
              <a:rPr lang="en-US" dirty="0" smtClean="0">
                <a:solidFill>
                  <a:schemeClr val="dk1"/>
                </a:solidFill>
              </a:rPr>
              <a:t>Food </a:t>
            </a:r>
          </a:p>
          <a:p>
            <a:pPr>
              <a:lnSpc>
                <a:spcPct val="150000"/>
              </a:lnSpc>
              <a:buFont typeface="Wingdings" pitchFamily="2" charset="2"/>
              <a:buChar char="Ø"/>
            </a:pPr>
            <a:r>
              <a:rPr lang="en-US" dirty="0" smtClean="0">
                <a:solidFill>
                  <a:schemeClr val="dk1"/>
                </a:solidFill>
              </a:rPr>
              <a:t> Chemical</a:t>
            </a:r>
          </a:p>
          <a:p>
            <a:pPr>
              <a:lnSpc>
                <a:spcPct val="150000"/>
              </a:lnSpc>
              <a:buFont typeface="Wingdings" pitchFamily="2" charset="2"/>
              <a:buChar char="Ø"/>
            </a:pPr>
            <a:r>
              <a:rPr lang="en-US" dirty="0" smtClean="0">
                <a:solidFill>
                  <a:schemeClr val="dk1"/>
                </a:solidFill>
              </a:rPr>
              <a:t> Cosmetics</a:t>
            </a:r>
          </a:p>
          <a:p>
            <a:pPr>
              <a:lnSpc>
                <a:spcPct val="150000"/>
              </a:lnSpc>
              <a:buFont typeface="Wingdings" pitchFamily="2" charset="2"/>
              <a:buChar char="Ø"/>
            </a:pPr>
            <a:r>
              <a:rPr lang="en-US" dirty="0" smtClean="0"/>
              <a:t> Allied Industry </a:t>
            </a:r>
            <a:endParaRPr lang="en-US" dirty="0" smtClean="0">
              <a:solidFill>
                <a:schemeClr val="dk1"/>
              </a:solidFill>
            </a:endParaRPr>
          </a:p>
        </p:txBody>
      </p:sp>
      <p:pic>
        <p:nvPicPr>
          <p:cNvPr id="15"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sp>
        <p:nvSpPr>
          <p:cNvPr id="16" name="TextBox 15"/>
          <p:cNvSpPr txBox="1"/>
          <p:nvPr/>
        </p:nvSpPr>
        <p:spPr>
          <a:xfrm>
            <a:off x="304800" y="6457890"/>
            <a:ext cx="3581400" cy="400110"/>
          </a:xfrm>
          <a:prstGeom prst="rect">
            <a:avLst/>
          </a:prstGeom>
          <a:noFill/>
        </p:spPr>
        <p:txBody>
          <a:bodyPr wrap="square" rtlCol="0">
            <a:spAutoFit/>
          </a:bodyPr>
          <a:lstStyle/>
          <a:p>
            <a:r>
              <a:rPr lang="en-US" sz="2000" b="1" u="sng" dirty="0" smtClean="0"/>
              <a:t>Application : </a:t>
            </a:r>
            <a:endParaRPr lang="en-US" sz="2000" b="1" u="sng" dirty="0"/>
          </a:p>
        </p:txBody>
      </p:sp>
      <p:sp>
        <p:nvSpPr>
          <p:cNvPr id="17" name="TextBox 16"/>
          <p:cNvSpPr txBox="1"/>
          <p:nvPr/>
        </p:nvSpPr>
        <p:spPr>
          <a:xfrm>
            <a:off x="304800" y="304800"/>
            <a:ext cx="2895600" cy="400110"/>
          </a:xfrm>
          <a:prstGeom prst="rect">
            <a:avLst/>
          </a:prstGeom>
          <a:noFill/>
        </p:spPr>
        <p:txBody>
          <a:bodyPr wrap="square" rtlCol="0">
            <a:spAutoFit/>
          </a:bodyPr>
          <a:lstStyle/>
          <a:p>
            <a:r>
              <a:rPr lang="en-US" sz="2000" b="1" u="sng" dirty="0" smtClean="0"/>
              <a:t>Technical Specification : </a:t>
            </a:r>
            <a:endParaRPr lang="en-US" sz="2000" b="1" u="sng" dirty="0"/>
          </a:p>
        </p:txBody>
      </p:sp>
      <p:sp>
        <p:nvSpPr>
          <p:cNvPr id="18" name="TextBox 17"/>
          <p:cNvSpPr txBox="1"/>
          <p:nvPr/>
        </p:nvSpPr>
        <p:spPr>
          <a:xfrm>
            <a:off x="152400" y="4191000"/>
            <a:ext cx="6553200" cy="400110"/>
          </a:xfrm>
          <a:prstGeom prst="rect">
            <a:avLst/>
          </a:prstGeom>
          <a:noFill/>
        </p:spPr>
        <p:txBody>
          <a:bodyPr wrap="square" rtlCol="0">
            <a:spAutoFit/>
          </a:bodyPr>
          <a:lstStyle/>
          <a:p>
            <a:r>
              <a:rPr lang="en-US" sz="2000" b="1" dirty="0" smtClean="0">
                <a:solidFill>
                  <a:schemeClr val="accent2"/>
                </a:solidFill>
              </a:rPr>
              <a:t>Single Source Provider for all your technical requirements. </a:t>
            </a:r>
            <a:endParaRPr lang="en-US" sz="2000" b="1" dirty="0">
              <a:solidFill>
                <a:schemeClr val="accent2"/>
              </a:solidFill>
            </a:endParaRPr>
          </a:p>
        </p:txBody>
      </p:sp>
      <p:sp>
        <p:nvSpPr>
          <p:cNvPr id="20" name="TextBox 19"/>
          <p:cNvSpPr txBox="1"/>
          <p:nvPr/>
        </p:nvSpPr>
        <p:spPr>
          <a:xfrm>
            <a:off x="152400" y="4648200"/>
            <a:ext cx="6705600" cy="923330"/>
          </a:xfrm>
          <a:prstGeom prst="rect">
            <a:avLst/>
          </a:prstGeom>
          <a:noFill/>
        </p:spPr>
        <p:txBody>
          <a:bodyPr wrap="square" rtlCol="0">
            <a:spAutoFit/>
          </a:bodyPr>
          <a:lstStyle/>
          <a:p>
            <a:r>
              <a:rPr lang="en-US" b="1" dirty="0" smtClean="0">
                <a:solidFill>
                  <a:srgbClr val="000099"/>
                </a:solidFill>
              </a:rPr>
              <a:t>One of the most important  “Siddhi Pharma Equipment” guideline is to be closest to our Customers. We strive to create end-to-end solutions that meet our clients needs and  their expectation. </a:t>
            </a:r>
          </a:p>
        </p:txBody>
      </p:sp>
      <p:pic>
        <p:nvPicPr>
          <p:cNvPr id="10" name="Picture 2"/>
          <p:cNvPicPr>
            <a:picLocks noChangeAspect="1" noChangeArrowheads="1"/>
          </p:cNvPicPr>
          <p:nvPr/>
        </p:nvPicPr>
        <p:blipFill>
          <a:blip r:embed="rId3"/>
          <a:srcRect/>
          <a:stretch>
            <a:fillRect/>
          </a:stretch>
        </p:blipFill>
        <p:spPr bwMode="auto">
          <a:xfrm>
            <a:off x="228601" y="838200"/>
            <a:ext cx="6510254" cy="3124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480</TotalTime>
  <Words>196</Words>
  <Application>Microsoft Office PowerPoint</Application>
  <PresentationFormat>On-screen Show (4:3)</PresentationFormat>
  <Paragraphs>37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Equity</vt:lpstr>
      <vt:lpstr>Slide 1</vt:lpstr>
      <vt:lpstr>Slide 2</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62</cp:revision>
  <dcterms:created xsi:type="dcterms:W3CDTF">2006-08-16T00:00:00Z</dcterms:created>
  <dcterms:modified xsi:type="dcterms:W3CDTF">2020-03-13T06:13:26Z</dcterms:modified>
</cp:coreProperties>
</file>