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992" y="79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990600" y="1472625"/>
            <a:ext cx="5105400" cy="584775"/>
          </a:xfrm>
          <a:prstGeom prst="rect">
            <a:avLst/>
          </a:prstGeom>
          <a:noFill/>
        </p:spPr>
        <p:txBody>
          <a:bodyPr wrap="square" rtlCol="0">
            <a:spAutoFit/>
          </a:bodyPr>
          <a:lstStyle/>
          <a:p>
            <a:pPr algn="ctr"/>
            <a:r>
              <a:rPr lang="en-US" sz="3200" b="1" dirty="0" smtClean="0">
                <a:solidFill>
                  <a:schemeClr val="bg1"/>
                </a:solidFill>
              </a:rPr>
              <a:t>PLOUGH SHEAR MIXER</a:t>
            </a:r>
            <a:endParaRPr lang="en-US" sz="3200" b="1"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dirty="0" smtClean="0">
                <a:solidFill>
                  <a:srgbClr val="000099"/>
                </a:solidFill>
              </a:rPr>
              <a:t>Website: www.sidhipharmaequipment.com</a:t>
            </a:r>
          </a:p>
        </p:txBody>
      </p:sp>
      <p:pic>
        <p:nvPicPr>
          <p:cNvPr id="12" name="Picture 2"/>
          <p:cNvPicPr>
            <a:picLocks noChangeAspect="1" noChangeArrowheads="1"/>
          </p:cNvPicPr>
          <p:nvPr/>
        </p:nvPicPr>
        <p:blipFill>
          <a:blip r:embed="rId6"/>
          <a:srcRect/>
          <a:stretch>
            <a:fillRect/>
          </a:stretch>
        </p:blipFill>
        <p:spPr bwMode="auto">
          <a:xfrm>
            <a:off x="1524000" y="2247090"/>
            <a:ext cx="3657600" cy="27626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09600"/>
            <a:ext cx="6248400" cy="5486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pPr>
            <a:r>
              <a:rPr lang="en-US" b="1" dirty="0" smtClean="0"/>
              <a:t>Plough Shear Mixer </a:t>
            </a:r>
            <a:r>
              <a:rPr lang="en-US" dirty="0" smtClean="0"/>
              <a:t>(also named ploughshare mixer, plow mixer, plough mixer) consists of a cylindrical drum containing plough shaped mixing elements that are mounted on a horizontal shaft. It creates a mechanical fluidized bed mixing action. The mixing tools project and hurl material away from the wall into free space in a crisscross direction, and inversely back again. The plow separates and lifts the product into three-dimensional motion, while the number and arrangement of the tools insure agitation back and forth along the length of the vessel. When required, the mix action is assisted by high speed chopper devices–independent high-speed motors with customized blades for adding shear to the product mix</a:t>
            </a:r>
            <a:endParaRPr lang="en-US" dirty="0"/>
          </a:p>
        </p:txBody>
      </p:sp>
      <p:sp>
        <p:nvSpPr>
          <p:cNvPr id="7" name="TextBox 6"/>
          <p:cNvSpPr txBox="1"/>
          <p:nvPr/>
        </p:nvSpPr>
        <p:spPr>
          <a:xfrm>
            <a:off x="228600" y="304800"/>
            <a:ext cx="2514600" cy="369332"/>
          </a:xfrm>
          <a:prstGeom prst="rect">
            <a:avLst/>
          </a:prstGeom>
          <a:noFill/>
        </p:spPr>
        <p:txBody>
          <a:bodyPr wrap="square" rtlCol="0">
            <a:spAutoFit/>
          </a:bodyPr>
          <a:lstStyle/>
          <a:p>
            <a:r>
              <a:rPr lang="en-US" b="1" u="sng" dirty="0" smtClean="0"/>
              <a:t>Plough Shear Mixer :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10" name="Picture 2"/>
          <p:cNvPicPr>
            <a:picLocks noChangeAspect="1" noChangeArrowheads="1"/>
          </p:cNvPicPr>
          <p:nvPr/>
        </p:nvPicPr>
        <p:blipFill>
          <a:blip r:embed="rId3"/>
          <a:srcRect/>
          <a:stretch>
            <a:fillRect/>
          </a:stretch>
        </p:blipFill>
        <p:spPr bwMode="auto">
          <a:xfrm>
            <a:off x="838200" y="6477000"/>
            <a:ext cx="5400675"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6780200"/>
            <a:ext cx="6324600" cy="2135200"/>
          </a:xfrm>
          <a:prstGeom prst="rect">
            <a:avLst/>
          </a:prstGeom>
          <a:noFill/>
        </p:spPr>
        <p:txBody>
          <a:bodyPr wrap="square" rtlCol="0">
            <a:spAutoFit/>
          </a:bodyPr>
          <a:lstStyle/>
          <a:p>
            <a:pPr>
              <a:lnSpc>
                <a:spcPct val="150000"/>
              </a:lnSpc>
              <a:buFont typeface="Wingdings" pitchFamily="2" charset="2"/>
              <a:buChar char="Ø"/>
            </a:pPr>
            <a:r>
              <a:rPr lang="en-US" b="1" dirty="0" smtClean="0"/>
              <a:t> </a:t>
            </a:r>
            <a:r>
              <a:rPr lang="en-US" dirty="0" smtClean="0"/>
              <a:t>High Speed and Homogenous Mixing</a:t>
            </a:r>
          </a:p>
          <a:p>
            <a:pPr>
              <a:lnSpc>
                <a:spcPct val="150000"/>
              </a:lnSpc>
              <a:buFont typeface="Wingdings" pitchFamily="2" charset="2"/>
              <a:buChar char="Ø"/>
            </a:pPr>
            <a:r>
              <a:rPr lang="en-US" dirty="0" smtClean="0"/>
              <a:t>Wide Range of Applications</a:t>
            </a:r>
          </a:p>
          <a:p>
            <a:pPr>
              <a:lnSpc>
                <a:spcPct val="150000"/>
              </a:lnSpc>
              <a:buFont typeface="Wingdings" pitchFamily="2" charset="2"/>
              <a:buChar char="Ø"/>
            </a:pPr>
            <a:r>
              <a:rPr lang="en-US" dirty="0" smtClean="0"/>
              <a:t>Short Mixing Time</a:t>
            </a:r>
          </a:p>
          <a:p>
            <a:pPr>
              <a:lnSpc>
                <a:spcPct val="150000"/>
              </a:lnSpc>
              <a:buFont typeface="Wingdings" pitchFamily="2" charset="2"/>
              <a:buChar char="Ø"/>
            </a:pPr>
            <a:r>
              <a:rPr lang="en-US" dirty="0" smtClean="0"/>
              <a:t>Easy to Clean</a:t>
            </a:r>
          </a:p>
          <a:p>
            <a:pPr>
              <a:lnSpc>
                <a:spcPct val="150000"/>
              </a:lnSpc>
              <a:buFont typeface="Wingdings" pitchFamily="2" charset="2"/>
              <a:buChar char="Ø"/>
            </a:pPr>
            <a:r>
              <a:rPr lang="en-US" dirty="0" smtClean="0"/>
              <a:t>Avoid Agglomeration</a:t>
            </a:r>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304800" y="64770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13" name="TextBox 12"/>
          <p:cNvSpPr txBox="1"/>
          <p:nvPr/>
        </p:nvSpPr>
        <p:spPr>
          <a:xfrm>
            <a:off x="228600" y="304800"/>
            <a:ext cx="1905000" cy="400110"/>
          </a:xfrm>
          <a:prstGeom prst="rect">
            <a:avLst/>
          </a:prstGeom>
          <a:noFill/>
        </p:spPr>
        <p:txBody>
          <a:bodyPr wrap="square" rtlCol="0">
            <a:spAutoFit/>
          </a:bodyPr>
          <a:lstStyle/>
          <a:p>
            <a:r>
              <a:rPr lang="en-US" sz="2000" b="1" dirty="0" smtClean="0"/>
              <a:t>Silent </a:t>
            </a:r>
            <a:r>
              <a:rPr lang="en-US" sz="2000" b="1" u="sng" dirty="0" smtClean="0"/>
              <a:t>Features</a:t>
            </a:r>
            <a:r>
              <a:rPr lang="en-US" sz="2000" b="1" dirty="0" smtClean="0"/>
              <a:t> : </a:t>
            </a:r>
            <a:endParaRPr lang="en-US" sz="2000" b="1" dirty="0"/>
          </a:p>
        </p:txBody>
      </p:sp>
      <p:sp>
        <p:nvSpPr>
          <p:cNvPr id="7" name="Rectangle 6"/>
          <p:cNvSpPr/>
          <p:nvPr/>
        </p:nvSpPr>
        <p:spPr>
          <a:xfrm>
            <a:off x="152400" y="685800"/>
            <a:ext cx="6553200" cy="5334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t> Petal type chopper, knife type chopper</a:t>
            </a:r>
          </a:p>
          <a:p>
            <a:pPr>
              <a:lnSpc>
                <a:spcPct val="150000"/>
              </a:lnSpc>
              <a:buFont typeface="Wingdings" pitchFamily="2" charset="2"/>
              <a:buChar char="Ø"/>
            </a:pPr>
            <a:r>
              <a:rPr lang="en-US" dirty="0" smtClean="0"/>
              <a:t>Vacuum/Pressure inside mixer</a:t>
            </a:r>
          </a:p>
          <a:p>
            <a:pPr>
              <a:lnSpc>
                <a:spcPct val="150000"/>
              </a:lnSpc>
              <a:buFont typeface="Wingdings" pitchFamily="2" charset="2"/>
              <a:buChar char="Ø"/>
            </a:pPr>
            <a:r>
              <a:rPr lang="en-US" dirty="0" smtClean="0"/>
              <a:t>Heating/Cooling Jacket for mixer</a:t>
            </a:r>
          </a:p>
          <a:p>
            <a:pPr>
              <a:lnSpc>
                <a:spcPct val="150000"/>
              </a:lnSpc>
              <a:buFont typeface="Wingdings" pitchFamily="2" charset="2"/>
              <a:buChar char="Ø"/>
            </a:pPr>
            <a:r>
              <a:rPr lang="en-US" dirty="0" smtClean="0"/>
              <a:t>Spraying Nozzle for liquid</a:t>
            </a:r>
          </a:p>
          <a:p>
            <a:pPr>
              <a:lnSpc>
                <a:spcPct val="150000"/>
              </a:lnSpc>
              <a:buFont typeface="Wingdings" pitchFamily="2" charset="2"/>
              <a:buChar char="Ø"/>
            </a:pPr>
            <a:r>
              <a:rPr lang="en-US" dirty="0" smtClean="0"/>
              <a:t>Various Outlet Valve depend on customer’s process requirement</a:t>
            </a:r>
          </a:p>
          <a:p>
            <a:pPr>
              <a:lnSpc>
                <a:spcPct val="150000"/>
              </a:lnSpc>
              <a:buFont typeface="Wingdings" pitchFamily="2" charset="2"/>
              <a:buChar char="Ø"/>
            </a:pPr>
            <a:r>
              <a:rPr lang="en-US" dirty="0" smtClean="0"/>
              <a:t>Heavy-duty drive unit</a:t>
            </a:r>
          </a:p>
          <a:p>
            <a:pPr>
              <a:lnSpc>
                <a:spcPct val="150000"/>
              </a:lnSpc>
              <a:buFont typeface="Wingdings" pitchFamily="2" charset="2"/>
              <a:buChar char="Ø"/>
            </a:pPr>
            <a:r>
              <a:rPr lang="en-US" dirty="0" smtClean="0"/>
              <a:t>Explosion-proof for electricity</a:t>
            </a:r>
          </a:p>
          <a:p>
            <a:pPr>
              <a:lnSpc>
                <a:spcPct val="150000"/>
              </a:lnSpc>
              <a:buFont typeface="Wingdings" pitchFamily="2" charset="2"/>
              <a:buChar char="Ø"/>
            </a:pPr>
            <a:r>
              <a:rPr lang="en-US" dirty="0" smtClean="0"/>
              <a:t>Electrical Control Panel system</a:t>
            </a:r>
          </a:p>
          <a:p>
            <a:pPr>
              <a:lnSpc>
                <a:spcPct val="150000"/>
              </a:lnSpc>
              <a:buFont typeface="Wingdings" pitchFamily="2" charset="2"/>
              <a:buChar char="Ø"/>
            </a:pPr>
            <a:r>
              <a:rPr lang="en-US" dirty="0" smtClean="0"/>
              <a:t>GMP manufacturing</a:t>
            </a:r>
          </a:p>
          <a:p>
            <a:pPr>
              <a:lnSpc>
                <a:spcPct val="150000"/>
              </a:lnSpc>
              <a:buFont typeface="Wingdings" pitchFamily="2" charset="2"/>
              <a:buChar char="Ø"/>
            </a:pPr>
            <a:r>
              <a:rPr lang="en-US" dirty="0" smtClean="0"/>
              <a:t>Teflon Coating for material contact part</a:t>
            </a:r>
          </a:p>
          <a:p>
            <a:pPr>
              <a:lnSpc>
                <a:spcPct val="150000"/>
              </a:lnSpc>
              <a:buFont typeface="Wingdings" pitchFamily="2" charset="2"/>
              <a:buChar char="Ø"/>
            </a:pPr>
            <a:r>
              <a:rPr lang="en-US" dirty="0" smtClean="0"/>
              <a:t>Abrasion resistance treatment</a:t>
            </a:r>
          </a:p>
          <a:p>
            <a:pPr>
              <a:lnSpc>
                <a:spcPct val="150000"/>
              </a:lnSpc>
              <a:buFont typeface="Wingdings" pitchFamily="2" charset="2"/>
              <a:buChar char="Ø"/>
            </a:pPr>
            <a:r>
              <a:rPr lang="en-US" dirty="0" smtClean="0"/>
              <a:t>Other Special Customize Design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15"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5789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pic>
        <p:nvPicPr>
          <p:cNvPr id="10" name="Picture 2"/>
          <p:cNvPicPr>
            <a:picLocks noChangeAspect="1" noChangeArrowheads="1"/>
          </p:cNvPicPr>
          <p:nvPr/>
        </p:nvPicPr>
        <p:blipFill>
          <a:blip r:embed="rId3"/>
          <a:srcRect/>
          <a:stretch>
            <a:fillRect/>
          </a:stretch>
        </p:blipFill>
        <p:spPr bwMode="auto">
          <a:xfrm>
            <a:off x="228601" y="838200"/>
            <a:ext cx="6510254" cy="3124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480</TotalTime>
  <Words>196</Words>
  <Application>Microsoft Office PowerPoint</Application>
  <PresentationFormat>On-screen Show (4:3)</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62</cp:revision>
  <dcterms:created xsi:type="dcterms:W3CDTF">2006-08-16T00:00:00Z</dcterms:created>
  <dcterms:modified xsi:type="dcterms:W3CDTF">2020-03-13T06:13:26Z</dcterms:modified>
</cp:coreProperties>
</file>